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comments/comment1.xml" ContentType="application/vnd.openxmlformats-officedocument.presentationml.comments+xml"/>
  <Override PartName="/ppt/comments/comment2.xml" ContentType="application/vnd.openxmlformats-officedocument.presentationml.comments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Default Extension="bin" ContentType="application/vnd.openxmlformats-officedocument.oleObject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499" r:id="rId2"/>
    <p:sldId id="472" r:id="rId3"/>
    <p:sldId id="542" r:id="rId4"/>
    <p:sldId id="541" r:id="rId5"/>
    <p:sldId id="543" r:id="rId6"/>
    <p:sldId id="544" r:id="rId7"/>
    <p:sldId id="550" r:id="rId8"/>
    <p:sldId id="547" r:id="rId9"/>
    <p:sldId id="551" r:id="rId10"/>
    <p:sldId id="548" r:id="rId11"/>
    <p:sldId id="545" r:id="rId12"/>
  </p:sldIdLst>
  <p:sldSz cx="9144000" cy="6858000" type="screen4x3"/>
  <p:notesSz cx="6858000" cy="9296400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XPVMWARE01" initials="X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  <p:clrMru>
    <a:srgbClr val="FFFF66"/>
    <a:srgbClr val="2901BD"/>
    <a:srgbClr val="3A05FD"/>
    <a:srgbClr val="FF9900"/>
    <a:srgbClr val="FFFF99"/>
    <a:srgbClr val="99CCFF"/>
    <a:srgbClr val="FFCCFF"/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inimized" horzBarState="maximized">
    <p:restoredLeft sz="32787"/>
    <p:restoredTop sz="90929"/>
  </p:normalViewPr>
  <p:slideViewPr>
    <p:cSldViewPr>
      <p:cViewPr varScale="1">
        <p:scale>
          <a:sx n="74" d="100"/>
          <a:sy n="74" d="100"/>
        </p:scale>
        <p:origin x="-738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1026"/>
    </p:cViewPr>
  </p:sorterViewPr>
  <p:notesViewPr>
    <p:cSldViewPr>
      <p:cViewPr varScale="1">
        <p:scale>
          <a:sx n="40" d="100"/>
          <a:sy n="40" d="100"/>
        </p:scale>
        <p:origin x="-1392" y="-84"/>
      </p:cViewPr>
      <p:guideLst>
        <p:guide orient="horz" pos="2929"/>
        <p:guide pos="2161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07-10-23T09:14:49.723" idx="1">
    <p:pos x="3472" y="1558"/>
    <p:text>testdoc</p:text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07-10-23T09:17:10.968" idx="2">
    <p:pos x="2718" y="1679"/>
    <p:text>test phrase</p:text>
  </p:cm>
</p:cmLst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3388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r>
              <a:rPr lang="en-US"/>
              <a:t>SDS/SDS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3387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F9A9A3AC-7D87-4441-A633-53B9CA3FC5D3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2973388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r>
              <a:rPr lang="en-US"/>
              <a:t>SDS</a:t>
            </a:r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831263"/>
            <a:ext cx="2973387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3DCC02E8-4F43-407E-854B-69157846671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3388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1" name="Rectangle 3"/>
          <p:cNvSpPr>
            <a:spLocks noGrp="1" noRot="1" noChangeAspect="1" noChangeArrowheads="1"/>
          </p:cNvSpPr>
          <p:nvPr>
            <p:ph type="sldImg" idx="2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52" name="Rectangle 4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3387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336668E9-9399-4E26-8D66-0766B51BE7F6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2973388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31263"/>
            <a:ext cx="2973387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73F5B70A-9BA1-44A3-A330-5D2BE2DC910B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6DA3EABB-0F83-4761-BD43-D3CD86C651BF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563BA94-9408-4C91-B49B-CA8EA4B4011A}" type="slidenum">
              <a:rPr lang="en-US"/>
              <a:pPr/>
              <a:t>1</a:t>
            </a:fld>
            <a:endParaRPr lang="en-US"/>
          </a:p>
        </p:txBody>
      </p:sp>
      <p:sp>
        <p:nvSpPr>
          <p:cNvPr id="645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4C4E13F1-B15C-4C57-9890-C5518C561AFE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7DCAFDB-F4AB-4526-A1DE-6F83B243799D}" type="slidenum">
              <a:rPr lang="en-US"/>
              <a:pPr/>
              <a:t>10</a:t>
            </a:fld>
            <a:endParaRPr lang="en-US"/>
          </a:p>
        </p:txBody>
      </p:sp>
      <p:sp>
        <p:nvSpPr>
          <p:cNvPr id="68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396B3E93-7B02-43BE-B391-E47F0CAC2D0F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3F4B3AA-10CD-4CF3-B051-1480D7B47977}" type="slidenum">
              <a:rPr lang="en-US"/>
              <a:pPr/>
              <a:t>11</a:t>
            </a:fld>
            <a:endParaRPr lang="en-US"/>
          </a:p>
        </p:txBody>
      </p:sp>
      <p:sp>
        <p:nvSpPr>
          <p:cNvPr id="67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7789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0C059FC8-A6FA-4A24-9DBF-D35BE95EADA4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85EE1DB-4468-4886-9639-35A047C92F85}" type="slidenum">
              <a:rPr lang="en-US"/>
              <a:pPr/>
              <a:t>2</a:t>
            </a:fld>
            <a:endParaRPr lang="en-US"/>
          </a:p>
        </p:txBody>
      </p:sp>
      <p:sp>
        <p:nvSpPr>
          <p:cNvPr id="6461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54BF5407-2924-4EA7-8055-DE13FCF1E299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D5AA84A-32B7-41C2-88AA-AE701E05DB58}" type="slidenum">
              <a:rPr lang="en-US"/>
              <a:pPr/>
              <a:t>3</a:t>
            </a:fld>
            <a:endParaRPr lang="en-US"/>
          </a:p>
        </p:txBody>
      </p:sp>
      <p:sp>
        <p:nvSpPr>
          <p:cNvPr id="67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2D490AF0-D80F-4D97-AA61-FBCA21668740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31AB115-9AE8-4093-9F89-4B6E1BE91A6E}" type="slidenum">
              <a:rPr lang="en-US"/>
              <a:pPr/>
              <a:t>4</a:t>
            </a:fld>
            <a:endParaRPr lang="en-US"/>
          </a:p>
        </p:txBody>
      </p:sp>
      <p:sp>
        <p:nvSpPr>
          <p:cNvPr id="6737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604EFF58-928E-4024-A3B4-377622E84747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08240CD-03DB-4EA6-A37F-F3C97BBD4488}" type="slidenum">
              <a:rPr lang="en-US"/>
              <a:pPr/>
              <a:t>5</a:t>
            </a:fld>
            <a:endParaRPr lang="en-US"/>
          </a:p>
        </p:txBody>
      </p:sp>
      <p:sp>
        <p:nvSpPr>
          <p:cNvPr id="67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5AA4AAA4-6171-4080-9A8B-2EE900F4570F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F27CCD4-145B-480B-835A-124856AC8D40}" type="slidenum">
              <a:rPr lang="en-US"/>
              <a:pPr/>
              <a:t>6</a:t>
            </a:fld>
            <a:endParaRPr lang="en-US"/>
          </a:p>
        </p:txBody>
      </p:sp>
      <p:sp>
        <p:nvSpPr>
          <p:cNvPr id="6758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8149FE12-4DBC-4F48-B65C-853811D6B640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2A244F8-EEE9-4A15-9E9B-12CC6A5B6CB2}" type="slidenum">
              <a:rPr lang="en-US"/>
              <a:pPr/>
              <a:t>7</a:t>
            </a:fld>
            <a:endParaRPr lang="en-US"/>
          </a:p>
        </p:txBody>
      </p:sp>
      <p:sp>
        <p:nvSpPr>
          <p:cNvPr id="68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158E161D-6EBE-46A0-B09F-52D4C5C20161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D9F8FB7-C5D3-4101-BECD-7D75140159C9}" type="slidenum">
              <a:rPr lang="en-US"/>
              <a:pPr/>
              <a:t>8</a:t>
            </a:fld>
            <a:endParaRPr lang="en-US"/>
          </a:p>
        </p:txBody>
      </p:sp>
      <p:sp>
        <p:nvSpPr>
          <p:cNvPr id="68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8301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10A4E297-FEF8-4A6E-BF25-6918C54C87DE}" type="datetime1">
              <a:rPr lang="en-US"/>
              <a:pPr/>
              <a:t>10/23/2007</a:t>
            </a:fld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80999C1-6EF5-4110-AEAC-EE81C1ED3DFA}" type="slidenum">
              <a:rPr lang="en-US"/>
              <a:pPr/>
              <a:t>9</a:t>
            </a:fld>
            <a:endParaRPr lang="en-US"/>
          </a:p>
        </p:txBody>
      </p:sp>
      <p:sp>
        <p:nvSpPr>
          <p:cNvPr id="69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912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_trad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gradFill rotWithShape="0">
          <a:gsLst>
            <a:gs pos="0">
              <a:schemeClr val="bg1">
                <a:gamma/>
                <a:shade val="46275"/>
                <a:invGamma/>
              </a:schemeClr>
            </a:gs>
            <a:gs pos="5000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381000" y="0"/>
            <a:ext cx="1447800" cy="6856413"/>
          </a:xfrm>
          <a:prstGeom prst="rect">
            <a:avLst/>
          </a:prstGeom>
          <a:gradFill rotWithShape="0">
            <a:gsLst>
              <a:gs pos="0">
                <a:schemeClr val="bg1">
                  <a:gamma/>
                  <a:shade val="61961"/>
                  <a:invGamma/>
                </a:schemeClr>
              </a:gs>
              <a:gs pos="50000">
                <a:schemeClr val="bg1">
                  <a:alpha val="50000"/>
                </a:schemeClr>
              </a:gs>
              <a:gs pos="100000">
                <a:schemeClr val="bg1">
                  <a:gamma/>
                  <a:shade val="61961"/>
                  <a:invGamma/>
                </a:scheme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685800" y="2438400"/>
            <a:ext cx="8456613" cy="762000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bg1">
                  <a:gamma/>
                  <a:shade val="15294"/>
                  <a:invGamma/>
                </a:schemeClr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2057400" y="41148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 b="0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21009BEE-08D1-4E7C-BB74-2FC1EA67CE5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3081" name="Rectangle 9"/>
          <p:cNvSpPr>
            <a:spLocks noChangeArrowheads="1"/>
          </p:cNvSpPr>
          <p:nvPr/>
        </p:nvSpPr>
        <p:spPr bwMode="auto">
          <a:xfrm>
            <a:off x="0" y="3505200"/>
            <a:ext cx="4724400" cy="152400"/>
          </a:xfrm>
          <a:prstGeom prst="rect">
            <a:avLst/>
          </a:prstGeom>
          <a:solidFill>
            <a:schemeClr val="accent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13DBBD-7A04-4723-B92B-FB6E26DB2E4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D84D52-7605-4E24-90FD-BBEC27583AD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A219B06-2EDA-49C0-9CB3-0BFDFA2365C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B92C9F-6B29-4E8B-932D-5AF219B1866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436008F-E994-43C2-B553-FE6A25BB1F9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98F6C76-1B24-4CB7-A7C8-1A104215FD0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435AA22-1F69-479F-8F85-319199CD2C5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1D2F92-9635-4E02-AB85-6B811FBB422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A4AF668-990E-4361-9410-AAE25F64404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041A5F-AF75-4970-B510-CE0409F428E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381000" y="0"/>
            <a:ext cx="1447800" cy="6856413"/>
          </a:xfrm>
          <a:prstGeom prst="rect">
            <a:avLst/>
          </a:prstGeom>
          <a:gradFill rotWithShape="0">
            <a:gsLst>
              <a:gs pos="0">
                <a:schemeClr val="bg1">
                  <a:alpha val="50000"/>
                </a:schemeClr>
              </a:gs>
              <a:gs pos="100000">
                <a:schemeClr val="bg1">
                  <a:gamma/>
                  <a:shade val="61961"/>
                  <a:invGamma/>
                </a:scheme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7" name="Rectangle 3"/>
          <p:cNvSpPr>
            <a:spLocks noChangeArrowheads="1"/>
          </p:cNvSpPr>
          <p:nvPr/>
        </p:nvSpPr>
        <p:spPr bwMode="auto">
          <a:xfrm>
            <a:off x="152400" y="1752600"/>
            <a:ext cx="4724400" cy="152400"/>
          </a:xfrm>
          <a:prstGeom prst="rect">
            <a:avLst/>
          </a:prstGeom>
          <a:solidFill>
            <a:schemeClr val="accent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8" name="Rectangle 4"/>
          <p:cNvSpPr>
            <a:spLocks noChangeArrowheads="1"/>
          </p:cNvSpPr>
          <p:nvPr/>
        </p:nvSpPr>
        <p:spPr bwMode="auto">
          <a:xfrm>
            <a:off x="685800" y="6629400"/>
            <a:ext cx="3505200" cy="227013"/>
          </a:xfrm>
          <a:prstGeom prst="rect">
            <a:avLst/>
          </a:prstGeom>
          <a:gradFill rotWithShape="0">
            <a:gsLst>
              <a:gs pos="0">
                <a:schemeClr val="hlink">
                  <a:gamma/>
                  <a:shade val="46275"/>
                  <a:invGamma/>
                </a:schemeClr>
              </a:gs>
              <a:gs pos="50000">
                <a:schemeClr val="hlink"/>
              </a:gs>
              <a:gs pos="100000">
                <a:schemeClr val="hlink">
                  <a:gamma/>
                  <a:shade val="46275"/>
                  <a:invGamma/>
                </a:schemeClr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9" name="Rectangle 5"/>
          <p:cNvSpPr>
            <a:spLocks noChangeArrowheads="1"/>
          </p:cNvSpPr>
          <p:nvPr/>
        </p:nvSpPr>
        <p:spPr bwMode="auto">
          <a:xfrm>
            <a:off x="762000" y="762000"/>
            <a:ext cx="8380413" cy="762000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bg1">
                  <a:gamma/>
                  <a:shade val="15294"/>
                  <a:invGamma/>
                </a:schemeClr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2" name="Rectangle 8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l">
              <a:defRPr sz="1400">
                <a:solidFill>
                  <a:schemeClr val="tx1"/>
                </a:solidFill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3" name="Rectangle 9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1722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  <a:latin typeface="+mn-lt"/>
              </a:defRPr>
            </a:lvl1pPr>
          </a:lstStyle>
          <a:p>
            <a:fld id="{5D5815CD-596C-49F7-825B-434B95114BD9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slow">
    <p:zoom/>
  </p:transition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l"/>
        <a:defRPr kumimoji="1" sz="32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 b="1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400" b="1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 b="1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comments" Target="../comments/comment1.xml"/><Relationship Id="rId4" Type="http://schemas.openxmlformats.org/officeDocument/2006/relationships/oleObject" Target="../embeddings/oleObject1.bin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3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2.bin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47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905000"/>
          </a:xfrm>
          <a:noFill/>
        </p:spPr>
        <p:txBody>
          <a:bodyPr/>
          <a:lstStyle/>
          <a:p>
            <a:pPr algn="ctr"/>
            <a:r>
              <a:rPr lang="en-US">
                <a:solidFill>
                  <a:schemeClr val="tx1"/>
                </a:solidFill>
                <a:cs typeface="Times New Roman" pitchFamily="18" charset="0"/>
              </a:rPr>
              <a:t>Removing financing obstacles through project structuring</a:t>
            </a:r>
            <a:r>
              <a:rPr lang="en-US">
                <a:latin typeface="Plain"/>
                <a:cs typeface="Times New Roman" pitchFamily="18" charset="0"/>
              </a:rPr>
              <a:t> </a:t>
            </a:r>
            <a:endParaRPr lang="es-ES">
              <a:latin typeface="Plain"/>
              <a:cs typeface="Times New Roman" pitchFamily="18" charset="0"/>
            </a:endParaRPr>
          </a:p>
        </p:txBody>
      </p:sp>
      <p:sp>
        <p:nvSpPr>
          <p:cNvPr id="584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endParaRPr lang="en-US"/>
          </a:p>
          <a:p>
            <a:pPr>
              <a:buFont typeface="Wingdings" pitchFamily="2" charset="2"/>
              <a:buNone/>
            </a:pPr>
            <a:endParaRPr lang="en-US"/>
          </a:p>
          <a:p>
            <a:pPr>
              <a:buFont typeface="Wingdings" pitchFamily="2" charset="2"/>
              <a:buNone/>
            </a:pPr>
            <a:r>
              <a:rPr lang="en-US"/>
              <a:t>			</a:t>
            </a:r>
          </a:p>
        </p:txBody>
      </p:sp>
      <p:sp>
        <p:nvSpPr>
          <p:cNvPr id="584708" name="Rectangle 4"/>
          <p:cNvSpPr>
            <a:spLocks noChangeArrowheads="1"/>
          </p:cNvSpPr>
          <p:nvPr/>
        </p:nvSpPr>
        <p:spPr bwMode="auto">
          <a:xfrm>
            <a:off x="1219200" y="5181600"/>
            <a:ext cx="6705600" cy="1371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Antonio Vives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Manager, a.i.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Sustainable Development Department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Inter-American Development Bank</a:t>
            </a:r>
          </a:p>
        </p:txBody>
      </p:sp>
      <p:graphicFrame>
        <p:nvGraphicFramePr>
          <p:cNvPr id="584709" name="Object 5"/>
          <p:cNvGraphicFramePr>
            <a:graphicFrameLocks noChangeAspect="1"/>
          </p:cNvGraphicFramePr>
          <p:nvPr/>
        </p:nvGraphicFramePr>
        <p:xfrm>
          <a:off x="4038600" y="3733800"/>
          <a:ext cx="1066800" cy="1295400"/>
        </p:xfrm>
        <a:graphic>
          <a:graphicData uri="http://schemas.openxmlformats.org/presentationml/2006/ole">
            <p:oleObj spid="_x0000_s584709" name="Photo Editor Photo" r:id="rId4" imgW="3086531" imgH="3704762" progId="">
              <p:embed/>
            </p:oleObj>
          </a:graphicData>
        </a:graphic>
      </p:graphicFrame>
      <p:sp>
        <p:nvSpPr>
          <p:cNvPr id="584711" name="Text Box 7"/>
          <p:cNvSpPr txBox="1">
            <a:spLocks noChangeArrowheads="1"/>
          </p:cNvSpPr>
          <p:nvPr/>
        </p:nvSpPr>
        <p:spPr bwMode="auto">
          <a:xfrm>
            <a:off x="3032125" y="2047875"/>
            <a:ext cx="4054475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s-ES_tradnl" sz="2800">
              <a:latin typeface="Times New Roman" pitchFamily="18" charset="0"/>
            </a:endParaRPr>
          </a:p>
        </p:txBody>
      </p:sp>
      <p:sp>
        <p:nvSpPr>
          <p:cNvPr id="584712" name="Text Box 8"/>
          <p:cNvSpPr txBox="1">
            <a:spLocks noChangeArrowheads="1"/>
          </p:cNvSpPr>
          <p:nvPr/>
        </p:nvSpPr>
        <p:spPr bwMode="auto">
          <a:xfrm>
            <a:off x="1295400" y="2438400"/>
            <a:ext cx="65532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Access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to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Finance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for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Local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Governments</a:t>
            </a:r>
            <a:endParaRPr lang="es-ES" b="1" dirty="0">
              <a:solidFill>
                <a:srgbClr val="F6F002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</a:endParaRPr>
          </a:p>
          <a:p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IV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World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Water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Forum</a:t>
            </a:r>
            <a:endParaRPr lang="es-ES" b="1" dirty="0">
              <a:solidFill>
                <a:srgbClr val="F6F002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</a:endParaRPr>
          </a:p>
          <a:p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March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17, 2006</a:t>
            </a:r>
            <a:endParaRPr lang="en-US" sz="2800" dirty="0">
              <a:latin typeface="Times New Roman" pitchFamily="18" charset="0"/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47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847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847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84707" grpId="0" build="p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4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 summary</a:t>
            </a:r>
            <a:endParaRPr lang="es-ES_tradnl"/>
          </a:p>
        </p:txBody>
      </p:sp>
      <p:sp>
        <p:nvSpPr>
          <p:cNvPr id="68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preparation and structuring may not be a source of funds, but can help bring funds and enhance the long term sustainability of water projects</a:t>
            </a:r>
          </a:p>
          <a:p>
            <a:endParaRPr lang="en-US" b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All actors, all sources, all structures must be explored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905000"/>
          </a:xfrm>
          <a:noFill/>
        </p:spPr>
        <p:txBody>
          <a:bodyPr/>
          <a:lstStyle/>
          <a:p>
            <a:pPr algn="ctr"/>
            <a:r>
              <a:rPr lang="en-US">
                <a:solidFill>
                  <a:schemeClr val="tx1"/>
                </a:solidFill>
                <a:cs typeface="Times New Roman" pitchFamily="18" charset="0"/>
              </a:rPr>
              <a:t>Removing financing obstacles through project structuring</a:t>
            </a:r>
            <a:r>
              <a:rPr lang="en-US">
                <a:latin typeface="Plain"/>
                <a:cs typeface="Times New Roman" pitchFamily="18" charset="0"/>
              </a:rPr>
              <a:t> </a:t>
            </a:r>
            <a:endParaRPr lang="es-ES">
              <a:latin typeface="Plain"/>
              <a:cs typeface="Times New Roman" pitchFamily="18" charset="0"/>
            </a:endParaRPr>
          </a:p>
        </p:txBody>
      </p:sp>
      <p:sp>
        <p:nvSpPr>
          <p:cNvPr id="67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endParaRPr lang="en-US"/>
          </a:p>
          <a:p>
            <a:pPr>
              <a:buFont typeface="Wingdings" pitchFamily="2" charset="2"/>
              <a:buNone/>
            </a:pPr>
            <a:endParaRPr lang="en-US"/>
          </a:p>
          <a:p>
            <a:pPr>
              <a:buFont typeface="Wingdings" pitchFamily="2" charset="2"/>
              <a:buNone/>
            </a:pPr>
            <a:r>
              <a:rPr lang="en-US"/>
              <a:t>			</a:t>
            </a:r>
          </a:p>
        </p:txBody>
      </p:sp>
      <p:sp>
        <p:nvSpPr>
          <p:cNvPr id="676868" name="Rectangle 4"/>
          <p:cNvSpPr>
            <a:spLocks noChangeArrowheads="1"/>
          </p:cNvSpPr>
          <p:nvPr/>
        </p:nvSpPr>
        <p:spPr bwMode="auto">
          <a:xfrm>
            <a:off x="1219200" y="5181600"/>
            <a:ext cx="6705600" cy="1371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Antonio Vives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Manager, a.i.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Sustainable Development Department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Inter-American Development Bank</a:t>
            </a:r>
          </a:p>
        </p:txBody>
      </p:sp>
      <p:graphicFrame>
        <p:nvGraphicFramePr>
          <p:cNvPr id="676869" name="Object 5"/>
          <p:cNvGraphicFramePr>
            <a:graphicFrameLocks noChangeAspect="1"/>
          </p:cNvGraphicFramePr>
          <p:nvPr/>
        </p:nvGraphicFramePr>
        <p:xfrm>
          <a:off x="4038600" y="3733800"/>
          <a:ext cx="1066800" cy="1295400"/>
        </p:xfrm>
        <a:graphic>
          <a:graphicData uri="http://schemas.openxmlformats.org/presentationml/2006/ole">
            <p:oleObj spid="_x0000_s676869" name="Photo Editor Photo" r:id="rId4" imgW="3086531" imgH="3704762" progId="">
              <p:embed/>
            </p:oleObj>
          </a:graphicData>
        </a:graphic>
      </p:graphicFrame>
      <p:sp>
        <p:nvSpPr>
          <p:cNvPr id="676870" name="Text Box 6"/>
          <p:cNvSpPr txBox="1">
            <a:spLocks noChangeArrowheads="1"/>
          </p:cNvSpPr>
          <p:nvPr/>
        </p:nvSpPr>
        <p:spPr bwMode="auto">
          <a:xfrm>
            <a:off x="3032125" y="2047875"/>
            <a:ext cx="4054475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s-ES_tradnl" sz="2800">
              <a:latin typeface="Times New Roman" pitchFamily="18" charset="0"/>
            </a:endParaRPr>
          </a:p>
        </p:txBody>
      </p:sp>
      <p:sp>
        <p:nvSpPr>
          <p:cNvPr id="676871" name="Text Box 7"/>
          <p:cNvSpPr txBox="1">
            <a:spLocks noChangeArrowheads="1"/>
          </p:cNvSpPr>
          <p:nvPr/>
        </p:nvSpPr>
        <p:spPr bwMode="auto">
          <a:xfrm>
            <a:off x="1219200" y="2438400"/>
            <a:ext cx="65532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Access to Finance for Local Governments</a:t>
            </a:r>
          </a:p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IV World Water Forum</a:t>
            </a:r>
          </a:p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March 17, 2006</a:t>
            </a:r>
            <a:endParaRPr lang="en-US" sz="2800">
              <a:latin typeface="Times New Roman" pitchFamily="18" charset="0"/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7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7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76867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CO"/>
              <a:t>Outline of the presentation</a:t>
            </a:r>
          </a:p>
        </p:txBody>
      </p:sp>
      <p:sp>
        <p:nvSpPr>
          <p:cNvPr id="552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133600"/>
            <a:ext cx="7772400" cy="3581400"/>
          </a:xfrm>
        </p:spPr>
        <p:txBody>
          <a:bodyPr/>
          <a:lstStyle/>
          <a:p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s-E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</a:t>
            </a:r>
            <a:r>
              <a:rPr lang="es-ES" b="0" dirty="0" err="1">
                <a:effectLst>
                  <a:outerShdw blurRad="38100" dist="38100" dir="2700000" algn="tl">
                    <a:srgbClr val="000000"/>
                  </a:outerShdw>
                </a:effectLst>
              </a:rPr>
              <a:t>preparation</a:t>
            </a:r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s-E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</a:t>
            </a:r>
            <a:r>
              <a:rPr lang="es-ES" b="0" dirty="0" err="1">
                <a:effectLst>
                  <a:outerShdw blurRad="38100" dist="38100" dir="2700000" algn="tl">
                    <a:srgbClr val="000000"/>
                  </a:outerShdw>
                </a:effectLst>
              </a:rPr>
              <a:t>structuring</a:t>
            </a:r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698" name="AutoShape 2"/>
          <p:cNvSpPr>
            <a:spLocks noChangeArrowheads="1"/>
          </p:cNvSpPr>
          <p:nvPr/>
        </p:nvSpPr>
        <p:spPr bwMode="auto">
          <a:xfrm>
            <a:off x="838200" y="2895600"/>
            <a:ext cx="1662113" cy="2286000"/>
          </a:xfrm>
          <a:prstGeom prst="homePlate">
            <a:avLst>
              <a:gd name="adj" fmla="val 25000"/>
            </a:avLst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699" name="AutoShape 3"/>
          <p:cNvSpPr>
            <a:spLocks noChangeArrowheads="1"/>
          </p:cNvSpPr>
          <p:nvPr/>
        </p:nvSpPr>
        <p:spPr bwMode="auto">
          <a:xfrm>
            <a:off x="2895600" y="2971800"/>
            <a:ext cx="1600200" cy="2209800"/>
          </a:xfrm>
          <a:prstGeom prst="chevron">
            <a:avLst>
              <a:gd name="adj" fmla="val 25000"/>
            </a:avLst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701" name="Rectangle 5"/>
          <p:cNvSpPr>
            <a:spLocks noChangeArrowheads="1"/>
          </p:cNvSpPr>
          <p:nvPr/>
        </p:nvSpPr>
        <p:spPr bwMode="auto">
          <a:xfrm>
            <a:off x="7010400" y="3048000"/>
            <a:ext cx="1676400" cy="2133600"/>
          </a:xfrm>
          <a:prstGeom prst="rect">
            <a:avLst/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702" name="AutoShape 6"/>
          <p:cNvSpPr>
            <a:spLocks noChangeArrowheads="1"/>
          </p:cNvSpPr>
          <p:nvPr/>
        </p:nvSpPr>
        <p:spPr bwMode="auto">
          <a:xfrm>
            <a:off x="4876800" y="2971800"/>
            <a:ext cx="1600200" cy="2209800"/>
          </a:xfrm>
          <a:prstGeom prst="chevron">
            <a:avLst>
              <a:gd name="adj" fmla="val 25000"/>
            </a:avLst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703" name="Text Box 7"/>
          <p:cNvSpPr txBox="1">
            <a:spLocks noChangeArrowheads="1"/>
          </p:cNvSpPr>
          <p:nvPr/>
        </p:nvSpPr>
        <p:spPr bwMode="auto">
          <a:xfrm>
            <a:off x="914400" y="3962400"/>
            <a:ext cx="1371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NEEDS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4" name="Text Box 8"/>
          <p:cNvSpPr txBox="1">
            <a:spLocks noChangeArrowheads="1"/>
          </p:cNvSpPr>
          <p:nvPr/>
        </p:nvSpPr>
        <p:spPr bwMode="auto">
          <a:xfrm>
            <a:off x="2743200" y="3886200"/>
            <a:ext cx="19050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Preparation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5" name="Text Box 9"/>
          <p:cNvSpPr txBox="1">
            <a:spLocks noChangeArrowheads="1"/>
          </p:cNvSpPr>
          <p:nvPr/>
        </p:nvSpPr>
        <p:spPr bwMode="auto">
          <a:xfrm>
            <a:off x="4724400" y="3886200"/>
            <a:ext cx="19050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Structuring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6" name="Text Box 10"/>
          <p:cNvSpPr txBox="1">
            <a:spLocks noChangeArrowheads="1"/>
          </p:cNvSpPr>
          <p:nvPr/>
        </p:nvSpPr>
        <p:spPr bwMode="auto">
          <a:xfrm>
            <a:off x="6858000" y="3962400"/>
            <a:ext cx="19050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Financing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7" name="Text Box 11"/>
          <p:cNvSpPr txBox="1">
            <a:spLocks noChangeArrowheads="1"/>
          </p:cNvSpPr>
          <p:nvPr/>
        </p:nvSpPr>
        <p:spPr bwMode="auto">
          <a:xfrm>
            <a:off x="762000" y="838200"/>
            <a:ext cx="7924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4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Project finance cycle</a:t>
            </a:r>
            <a:endParaRPr lang="es-ES_tradnl" sz="4000">
              <a:solidFill>
                <a:schemeClr val="tx1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</a:endParaRPr>
          </a:p>
        </p:txBody>
      </p:sp>
    </p:spTree>
  </p:cSld>
  <p:clrMapOvr>
    <a:masterClrMapping/>
  </p:clrMapOvr>
  <p:transition spd="slow">
    <p:zoom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86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Project preparation</a:t>
            </a:r>
            <a:endParaRPr lang="es-ES_tradnl"/>
          </a:p>
        </p:txBody>
      </p:sp>
      <p:sp>
        <p:nvSpPr>
          <p:cNvPr id="66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876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One of the major obstacles to water and sanitation finance is project preparation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Low institutional capacity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 local affair, sometimes removed from decision making centers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Difficult political and economic conditions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Scarcity of financial resources: users, taxpayers, markets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preparation not given the key role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Project preparation</a:t>
            </a:r>
            <a:endParaRPr lang="es-ES_tradnl"/>
          </a:p>
        </p:txBody>
      </p:sp>
      <p:sp>
        <p:nvSpPr>
          <p:cNvPr id="670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81200"/>
            <a:ext cx="8077200" cy="4876800"/>
          </a:xfrm>
        </p:spPr>
        <p:txBody>
          <a:bodyPr/>
          <a:lstStyle/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Donors and multilaterals financial institutions must emphasize support for the early stage.</a:t>
            </a: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We at the IDB hope to approve on Monday a Project Preparation Fund with grants for capacity building and project preparation</a:t>
            </a: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Donors should consider “debt for water swaps” as part of their official assistance.</a:t>
            </a: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Both would leverage other funds: “teach them how to fish instead of giving them fish”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Project structuring</a:t>
            </a:r>
            <a:endParaRPr lang="es-ES_tradnl"/>
          </a:p>
        </p:txBody>
      </p:sp>
      <p:sp>
        <p:nvSpPr>
          <p:cNvPr id="67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229600" cy="4876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Financial structures adapted to local realities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Exploit all possibilities to maximize synergies between scarce resources: own labor, tariffs, donors, multilaterals, public and private resources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At one extreme, cooperatives, water microenterprises, municipal utilities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In the middle, management contracts, for operation, maintenance, collections, etc.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At the other extreme, full-fledged concessions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813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8458200" cy="1143000"/>
          </a:xfrm>
        </p:spPr>
        <p:txBody>
          <a:bodyPr/>
          <a:lstStyle/>
          <a:p>
            <a:r>
              <a:rPr lang="en-US"/>
              <a:t>Project structuring: local conditions</a:t>
            </a:r>
            <a:endParaRPr lang="es-ES_tradnl"/>
          </a:p>
        </p:txBody>
      </p:sp>
      <p:sp>
        <p:nvSpPr>
          <p:cNvPr id="6881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648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Willingness to pay/local views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Tariff sustainability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Site and location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Institutional capacity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Fiscal space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Legal framework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Political risk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Macroeconomic conditions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1986" name="Rectangle 2"/>
          <p:cNvSpPr>
            <a:spLocks noChangeArrowheads="1"/>
          </p:cNvSpPr>
          <p:nvPr/>
        </p:nvSpPr>
        <p:spPr bwMode="auto">
          <a:xfrm>
            <a:off x="1538288" y="11525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graphicFrame>
        <p:nvGraphicFramePr>
          <p:cNvPr id="681987" name="Object 3"/>
          <p:cNvGraphicFramePr>
            <a:graphicFrameLocks noChangeAspect="1"/>
          </p:cNvGraphicFramePr>
          <p:nvPr/>
        </p:nvGraphicFramePr>
        <p:xfrm>
          <a:off x="0" y="0"/>
          <a:ext cx="9144000" cy="6858000"/>
        </p:xfrm>
        <a:graphic>
          <a:graphicData uri="http://schemas.openxmlformats.org/presentationml/2006/ole">
            <p:oleObj spid="_x0000_s681987" name="Slide" r:id="rId4" imgW="4664160" imgH="3497400" progId="PowerPoint.Slide.8">
              <p:embed/>
            </p:oleObj>
          </a:graphicData>
        </a:graphic>
      </p:graphicFrame>
      <p:sp>
        <p:nvSpPr>
          <p:cNvPr id="681988" name="Text Box 4"/>
          <p:cNvSpPr txBox="1">
            <a:spLocks noChangeArrowheads="1"/>
          </p:cNvSpPr>
          <p:nvPr/>
        </p:nvSpPr>
        <p:spPr bwMode="auto">
          <a:xfrm>
            <a:off x="0" y="2819400"/>
            <a:ext cx="1508125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 b="1">
                <a:solidFill>
                  <a:schemeClr val="bg2"/>
                </a:solidFill>
                <a:effectLst>
                  <a:outerShdw blurRad="38100" dist="38100" dir="2700000" algn="tl">
                    <a:srgbClr val="FFFFFF"/>
                  </a:outerShdw>
                </a:effectLst>
              </a:rPr>
              <a:t>Local conditions</a:t>
            </a:r>
            <a:endParaRPr lang="es-ES_tradnl" sz="1800" b="1">
              <a:solidFill>
                <a:schemeClr val="bg2"/>
              </a:solidFill>
              <a:effectLst>
                <a:outerShdw blurRad="38100" dist="38100" dir="2700000" algn="tl">
                  <a:srgbClr val="FFFFFF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017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8077200" cy="1143000"/>
          </a:xfrm>
        </p:spPr>
        <p:txBody>
          <a:bodyPr/>
          <a:lstStyle/>
          <a:p>
            <a:r>
              <a:rPr lang="es-ES"/>
              <a:t>Water financing model</a:t>
            </a:r>
            <a:endParaRPr lang="en-US"/>
          </a:p>
        </p:txBody>
      </p:sp>
      <p:sp>
        <p:nvSpPr>
          <p:cNvPr id="6901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229600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endParaRPr lang="es-ES" b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ctr">
              <a:buFont typeface="Wingdings" pitchFamily="2" charset="2"/>
              <a:buNone/>
            </a:pPr>
            <a:r>
              <a:rPr lang="es-ES" sz="4800">
                <a:effectLst>
                  <a:outerShdw blurRad="38100" dist="38100" dir="2700000" algn="tl">
                    <a:srgbClr val="000000"/>
                  </a:outerShdw>
                </a:effectLst>
              </a:rPr>
              <a:t>Sesión FT3.40, </a:t>
            </a:r>
          </a:p>
          <a:p>
            <a:pPr algn="ctr">
              <a:buFont typeface="Wingdings" pitchFamily="2" charset="2"/>
              <a:buNone/>
            </a:pPr>
            <a:r>
              <a:rPr lang="es-ES" sz="4800">
                <a:effectLst>
                  <a:outerShdw blurRad="38100" dist="38100" dir="2700000" algn="tl">
                    <a:srgbClr val="000000"/>
                  </a:outerShdw>
                </a:effectLst>
              </a:rPr>
              <a:t>Domingo 19 marzo, 11:00 am </a:t>
            </a:r>
          </a:p>
          <a:p>
            <a:pPr algn="ctr">
              <a:buFont typeface="Wingdings" pitchFamily="2" charset="2"/>
              <a:buNone/>
            </a:pPr>
            <a:r>
              <a:rPr lang="es-ES" sz="4800">
                <a:effectLst>
                  <a:outerShdw blurRad="38100" dist="38100" dir="2700000" algn="tl">
                    <a:srgbClr val="000000"/>
                  </a:outerShdw>
                </a:effectLst>
              </a:rPr>
              <a:t>Diezmo 4</a:t>
            </a:r>
          </a:p>
          <a:p>
            <a:endParaRPr lang="en-US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00"/>
      </a:lt1>
      <a:dk2>
        <a:srgbClr val="0066CC"/>
      </a:dk2>
      <a:lt2>
        <a:srgbClr val="F0FC02"/>
      </a:lt2>
      <a:accent1>
        <a:srgbClr val="00CCFF"/>
      </a:accent1>
      <a:accent2>
        <a:srgbClr val="00FFCC"/>
      </a:accent2>
      <a:accent3>
        <a:srgbClr val="AAB8E2"/>
      </a:accent3>
      <a:accent4>
        <a:srgbClr val="DADA00"/>
      </a:accent4>
      <a:accent5>
        <a:srgbClr val="AAE2FF"/>
      </a:accent5>
      <a:accent6>
        <a:srgbClr val="00E7B9"/>
      </a:accent6>
      <a:hlink>
        <a:srgbClr val="FF3300"/>
      </a:hlink>
      <a:folHlink>
        <a:srgbClr val="FF7C8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tx1"/>
        </a:solidFill>
        <a:ln w="9525" cap="flat" cmpd="sng" algn="ctr">
          <a:solidFill>
            <a:schemeClr val="bg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rgbClr val="FFFF66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tx1"/>
        </a:solidFill>
        <a:ln w="9525" cap="flat" cmpd="sng" algn="ctr">
          <a:solidFill>
            <a:schemeClr val="bg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rgbClr val="FFFF66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66CC"/>
        </a:dk2>
        <a:lt2>
          <a:srgbClr val="CBCBCB"/>
        </a:lt2>
        <a:accent1>
          <a:srgbClr val="00CCFF"/>
        </a:accent1>
        <a:accent2>
          <a:srgbClr val="00FFCC"/>
        </a:accent2>
        <a:accent3>
          <a:srgbClr val="AAB8E2"/>
        </a:accent3>
        <a:accent4>
          <a:srgbClr val="DADADA"/>
        </a:accent4>
        <a:accent5>
          <a:srgbClr val="AAE2FF"/>
        </a:accent5>
        <a:accent6>
          <a:srgbClr val="00E7B9"/>
        </a:accent6>
        <a:hlink>
          <a:srgbClr val="FF33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3366FF"/>
        </a:accent1>
        <a:accent2>
          <a:srgbClr val="009900"/>
        </a:accent2>
        <a:accent3>
          <a:srgbClr val="FFFFFF"/>
        </a:accent3>
        <a:accent4>
          <a:srgbClr val="000000"/>
        </a:accent4>
        <a:accent5>
          <a:srgbClr val="ADB8FF"/>
        </a:accent5>
        <a:accent6>
          <a:srgbClr val="008A00"/>
        </a:accent6>
        <a:hlink>
          <a:srgbClr val="FF0033"/>
        </a:hlink>
        <a:folHlink>
          <a:srgbClr val="CCCC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EAEAEA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555555"/>
        </a:accent6>
        <a:hlink>
          <a:srgbClr val="969696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20048</TotalTime>
  <Words>365</Words>
  <Application>Microsoft PowerPoint 7.0</Application>
  <PresentationFormat>On-screen Show (4:3)</PresentationFormat>
  <Paragraphs>91</Paragraphs>
  <Slides>11</Slides>
  <Notes>11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Default Design</vt:lpstr>
      <vt:lpstr>Photo Editor Photo</vt:lpstr>
      <vt:lpstr>Slide</vt:lpstr>
      <vt:lpstr>Removing financing obstacles through project structuring </vt:lpstr>
      <vt:lpstr>Outline of the presentation</vt:lpstr>
      <vt:lpstr>Slide 3</vt:lpstr>
      <vt:lpstr>Project preparation</vt:lpstr>
      <vt:lpstr>Project preparation</vt:lpstr>
      <vt:lpstr>Project structuring</vt:lpstr>
      <vt:lpstr>Project structuring: local conditions</vt:lpstr>
      <vt:lpstr>Slide 8</vt:lpstr>
      <vt:lpstr>Water financing model</vt:lpstr>
      <vt:lpstr>In summary</vt:lpstr>
      <vt:lpstr>Removing financing obstacles through project structuring </vt:lpstr>
    </vt:vector>
  </TitlesOfParts>
  <Manager>Antonio Vives</Manager>
  <Company>IADB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Water Finance</dc:title>
  <dc:subject/>
  <dc:creator>Antonio Vives</dc:creator>
  <cp:lastModifiedBy>XPVMWARE01</cp:lastModifiedBy>
  <cp:revision>503</cp:revision>
  <cp:lastPrinted>2002-05-03T16:19:44Z</cp:lastPrinted>
  <dcterms:created xsi:type="dcterms:W3CDTF">1998-11-20T16:31:11Z</dcterms:created>
  <dcterms:modified xsi:type="dcterms:W3CDTF">2007-10-23T07:18:55Z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emplateType">
    <vt:i4>1</vt:i4>
  </property>
  <property fmtid="{D5CDD505-2E9C-101B-9397-08002B2CF9AE}" pid="3" name="GraphicType">
    <vt:i4>1</vt:i4>
  </property>
  <property fmtid="{D5CDD505-2E9C-101B-9397-08002B2CF9AE}" pid="4" name="Compression">
    <vt:i4>100</vt:i4>
  </property>
  <property fmtid="{D5CDD505-2E9C-101B-9397-08002B2CF9AE}" pid="5" name="ScreenSize">
    <vt:i4>1</vt:i4>
  </property>
  <property fmtid="{D5CDD505-2E9C-101B-9397-08002B2CF9AE}" pid="6" name="ScreenUsage">
    <vt:i4>2</vt:i4>
  </property>
  <property fmtid="{D5CDD505-2E9C-101B-9397-08002B2CF9AE}" pid="7" name="MailAddress">
    <vt:lpwstr>martinc@iadb.org</vt:lpwstr>
  </property>
  <property fmtid="{D5CDD505-2E9C-101B-9397-08002B2CF9AE}" pid="8" name="HomePage">
    <vt:lpwstr>sdsnet</vt:lpwstr>
  </property>
  <property fmtid="{D5CDD505-2E9C-101B-9397-08002B2CF9AE}" pid="9" name="Other">
    <vt:lpwstr/>
  </property>
  <property fmtid="{D5CDD505-2E9C-101B-9397-08002B2CF9AE}" pid="10" name="DownloadOriginal">
    <vt:bool>true</vt:bool>
  </property>
  <property fmtid="{D5CDD505-2E9C-101B-9397-08002B2CF9AE}" pid="11" name="DownloadIEButton">
    <vt:bool>false</vt:bool>
  </property>
  <property fmtid="{D5CDD505-2E9C-101B-9397-08002B2CF9AE}" pid="12" name="UseBrowserColor">
    <vt:bool>true</vt:bool>
  </property>
  <property fmtid="{D5CDD505-2E9C-101B-9397-08002B2CF9AE}" pid="13" name="BackColor">
    <vt:i4>15132390</vt:i4>
  </property>
  <property fmtid="{D5CDD505-2E9C-101B-9397-08002B2CF9AE}" pid="14" name="TextColor">
    <vt:i4>0</vt:i4>
  </property>
  <property fmtid="{D5CDD505-2E9C-101B-9397-08002B2CF9AE}" pid="15" name="LinkColor">
    <vt:i4>16711782</vt:i4>
  </property>
  <property fmtid="{D5CDD505-2E9C-101B-9397-08002B2CF9AE}" pid="16" name="VisitedColor">
    <vt:i4>10040268</vt:i4>
  </property>
  <property fmtid="{D5CDD505-2E9C-101B-9397-08002B2CF9AE}" pid="17" name="TransparentButton">
    <vt:i4>0</vt:i4>
  </property>
  <property fmtid="{D5CDD505-2E9C-101B-9397-08002B2CF9AE}" pid="18" name="ButtonType">
    <vt:i4>3</vt:i4>
  </property>
  <property fmtid="{D5CDD505-2E9C-101B-9397-08002B2CF9AE}" pid="19" name="ShowNotes">
    <vt:bool>false</vt:bool>
  </property>
  <property fmtid="{D5CDD505-2E9C-101B-9397-08002B2CF9AE}" pid="20" name="NavBtnPos">
    <vt:i4>3</vt:i4>
  </property>
  <property fmtid="{D5CDD505-2E9C-101B-9397-08002B2CF9AE}" pid="21" name="OutputDir">
    <vt:lpwstr>I:\STRATEGY\Presentation</vt:lpwstr>
  </property>
</Properties>
</file>

<file path=docProps/thumbnail.jpeg>
</file>